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87" r:id="rId2"/>
    <p:sldMasterId id="2147483675" r:id="rId3"/>
  </p:sldMasterIdLst>
  <p:notesMasterIdLst>
    <p:notesMasterId r:id="rId10"/>
  </p:notesMasterIdLst>
  <p:handoutMasterIdLst>
    <p:handoutMasterId r:id="rId11"/>
  </p:handoutMasterIdLst>
  <p:sldIdLst>
    <p:sldId id="360" r:id="rId4"/>
    <p:sldId id="377" r:id="rId5"/>
    <p:sldId id="383" r:id="rId6"/>
    <p:sldId id="364" r:id="rId7"/>
    <p:sldId id="381" r:id="rId8"/>
    <p:sldId id="382" r:id="rId9"/>
  </p:sldIdLst>
  <p:sldSz cx="10693400" cy="7561263"/>
  <p:notesSz cx="6669088" cy="9928225"/>
  <p:defaultTextStyle>
    <a:defPPr>
      <a:defRPr lang="de-DE"/>
    </a:defPPr>
    <a:lvl1pPr marL="0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표지" id="{BB71A977-6969-4E4E-B83D-3E7B5551884B}">
          <p14:sldIdLst>
            <p14:sldId id="360"/>
          </p14:sldIdLst>
        </p14:section>
        <p14:section name="목차" id="{32F980EA-31C1-1844-92E4-FFA956FFFD4F}">
          <p14:sldIdLst>
            <p14:sldId id="377"/>
          </p14:sldIdLst>
        </p14:section>
        <p14:section name="본문 텍스트" id="{9737CD3A-E41E-314E-9043-FF634258A7F7}">
          <p14:sldIdLst>
            <p14:sldId id="383"/>
            <p14:sldId id="364"/>
            <p14:sldId id="381"/>
            <p14:sldId id="382"/>
          </p14:sldIdLst>
        </p14:section>
        <p14:section name="본문 이미지" id="{11216EE1-7CD6-B54D-8231-3DB0B296CB8F}">
          <p14:sldIdLst/>
        </p14:section>
        <p14:section name="그래픽 서식" id="{52E15882-0D5E-8543-9398-9D19993E880B}">
          <p14:sldIdLst/>
        </p14:section>
        <p14:section name="특수 보고용 표지" id="{AD311134-8407-4830-8A24-021893942E70}">
          <p14:sldIdLst/>
        </p14:section>
        <p14:section name="특수 보고용 간지" id="{7E019668-26A6-4704-B796-84581857708E}">
          <p14:sldIdLst/>
        </p14:section>
        <p14:section name="컴포넌트 및 기본그리드" id="{09DB8369-3E33-46D4-82BC-A3B6F6FA621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2">
          <p15:clr>
            <a:srgbClr val="A4A3A4"/>
          </p15:clr>
        </p15:guide>
        <p15:guide id="2" orient="horz" pos="4581">
          <p15:clr>
            <a:srgbClr val="A4A3A4"/>
          </p15:clr>
        </p15:guide>
        <p15:guide id="3" orient="horz" pos="734">
          <p15:clr>
            <a:srgbClr val="A4A3A4"/>
          </p15:clr>
        </p15:guide>
        <p15:guide id="4" orient="horz" pos="4519">
          <p15:clr>
            <a:srgbClr val="A4A3A4"/>
          </p15:clr>
        </p15:guide>
        <p15:guide id="5" orient="horz" pos="4204">
          <p15:clr>
            <a:srgbClr val="A4A3A4"/>
          </p15:clr>
        </p15:guide>
        <p15:guide id="6" orient="horz" pos="482">
          <p15:clr>
            <a:srgbClr val="A4A3A4"/>
          </p15:clr>
        </p15:guide>
        <p15:guide id="7" orient="horz" pos="1081">
          <p15:clr>
            <a:srgbClr val="A4A3A4"/>
          </p15:clr>
        </p15:guide>
        <p15:guide id="8" orient="horz" pos="4258">
          <p15:clr>
            <a:srgbClr val="A4A3A4"/>
          </p15:clr>
        </p15:guide>
        <p15:guide id="9" orient="horz" pos="1852">
          <p15:clr>
            <a:srgbClr val="A4A3A4"/>
          </p15:clr>
        </p15:guide>
        <p15:guide id="10" orient="horz" pos="2020">
          <p15:clr>
            <a:srgbClr val="A4A3A4"/>
          </p15:clr>
        </p15:guide>
        <p15:guide id="11" pos="6108">
          <p15:clr>
            <a:srgbClr val="A4A3A4"/>
          </p15:clr>
        </p15:guide>
        <p15:guide id="12" pos="6509">
          <p15:clr>
            <a:srgbClr val="A4A3A4"/>
          </p15:clr>
        </p15:guide>
        <p15:guide id="13" pos="3433">
          <p15:clr>
            <a:srgbClr val="A4A3A4"/>
          </p15:clr>
        </p15:guide>
        <p15:guide id="14" pos="227">
          <p15:clr>
            <a:srgbClr val="A4A3A4"/>
          </p15:clr>
        </p15:guide>
        <p15:guide id="15" pos="1166">
          <p15:clr>
            <a:srgbClr val="A4A3A4"/>
          </p15:clr>
        </p15:guide>
        <p15:guide id="16" pos="5573">
          <p15:clr>
            <a:srgbClr val="A4A3A4"/>
          </p15:clr>
        </p15:guide>
        <p15:guide id="17" pos="5442">
          <p15:clr>
            <a:srgbClr val="A4A3A4"/>
          </p15:clr>
        </p15:guide>
        <p15:guide id="18" pos="4502">
          <p15:clr>
            <a:srgbClr val="A4A3A4"/>
          </p15:clr>
        </p15:guide>
        <p15:guide id="19" pos="4379">
          <p15:clr>
            <a:srgbClr val="A4A3A4"/>
          </p15:clr>
        </p15:guide>
        <p15:guide id="20" pos="3303">
          <p15:clr>
            <a:srgbClr val="A4A3A4"/>
          </p15:clr>
        </p15:guide>
        <p15:guide id="21" pos="2234">
          <p15:clr>
            <a:srgbClr val="A4A3A4"/>
          </p15:clr>
        </p15:guide>
        <p15:guide id="22" pos="1297">
          <p15:clr>
            <a:srgbClr val="A4A3A4"/>
          </p15:clr>
        </p15:guide>
        <p15:guide id="23" pos="630">
          <p15:clr>
            <a:srgbClr val="A4A3A4"/>
          </p15:clr>
        </p15:guide>
        <p15:guide id="24" pos="762">
          <p15:clr>
            <a:srgbClr val="A4A3A4"/>
          </p15:clr>
        </p15:guide>
        <p15:guide id="25" pos="2898">
          <p15:clr>
            <a:srgbClr val="A4A3A4"/>
          </p15:clr>
        </p15:guide>
        <p15:guide id="26" pos="2366">
          <p15:clr>
            <a:srgbClr val="A4A3A4"/>
          </p15:clr>
        </p15:guide>
        <p15:guide id="27" pos="2768">
          <p15:clr>
            <a:srgbClr val="A4A3A4"/>
          </p15:clr>
        </p15:guide>
        <p15:guide id="28" pos="1700">
          <p15:clr>
            <a:srgbClr val="A4A3A4"/>
          </p15:clr>
        </p15:guide>
        <p15:guide id="29" pos="3837">
          <p15:clr>
            <a:srgbClr val="A4A3A4"/>
          </p15:clr>
        </p15:guide>
        <p15:guide id="30" pos="3969">
          <p15:clr>
            <a:srgbClr val="A4A3A4"/>
          </p15:clr>
        </p15:guide>
        <p15:guide id="31" pos="4908">
          <p15:clr>
            <a:srgbClr val="A4A3A4"/>
          </p15:clr>
        </p15:guide>
        <p15:guide id="32" pos="5038">
          <p15:clr>
            <a:srgbClr val="A4A3A4"/>
          </p15:clr>
        </p15:guide>
        <p15:guide id="33" pos="5977">
          <p15:clr>
            <a:srgbClr val="A4A3A4"/>
          </p15:clr>
        </p15:guide>
        <p15:guide id="34" pos="18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D7F4FF"/>
    <a:srgbClr val="002C5F"/>
    <a:srgbClr val="FFFFCC"/>
    <a:srgbClr val="E4DCD3"/>
    <a:srgbClr val="C6C1B7"/>
    <a:srgbClr val="8D8778"/>
    <a:srgbClr val="E9E6E2"/>
    <a:srgbClr val="BFF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5" autoAdjust="0"/>
    <p:restoredTop sz="95461" autoAdjust="0"/>
  </p:normalViewPr>
  <p:slideViewPr>
    <p:cSldViewPr snapToGrid="0" showGuides="1">
      <p:cViewPr varScale="1">
        <p:scale>
          <a:sx n="100" d="100"/>
          <a:sy n="100" d="100"/>
        </p:scale>
        <p:origin x="1848" y="78"/>
      </p:cViewPr>
      <p:guideLst>
        <p:guide orient="horz" pos="212"/>
        <p:guide orient="horz" pos="4581"/>
        <p:guide orient="horz" pos="734"/>
        <p:guide orient="horz" pos="4519"/>
        <p:guide orient="horz" pos="4204"/>
        <p:guide orient="horz" pos="482"/>
        <p:guide orient="horz" pos="1081"/>
        <p:guide orient="horz" pos="4258"/>
        <p:guide orient="horz" pos="1852"/>
        <p:guide orient="horz" pos="2020"/>
        <p:guide pos="6108"/>
        <p:guide pos="6509"/>
        <p:guide pos="3433"/>
        <p:guide pos="227"/>
        <p:guide pos="1166"/>
        <p:guide pos="5573"/>
        <p:guide pos="5442"/>
        <p:guide pos="4502"/>
        <p:guide pos="4379"/>
        <p:guide pos="3303"/>
        <p:guide pos="2234"/>
        <p:guide pos="1297"/>
        <p:guide pos="630"/>
        <p:guide pos="762"/>
        <p:guide pos="2898"/>
        <p:guide pos="2366"/>
        <p:guide pos="2768"/>
        <p:guide pos="1700"/>
        <p:guide pos="3837"/>
        <p:guide pos="3969"/>
        <p:guide pos="4908"/>
        <p:guide pos="5038"/>
        <p:guide pos="5977"/>
        <p:guide pos="1829"/>
      </p:guideLst>
    </p:cSldViewPr>
  </p:slideViewPr>
  <p:outlineViewPr>
    <p:cViewPr>
      <p:scale>
        <a:sx n="33" d="100"/>
        <a:sy n="33" d="100"/>
      </p:scale>
      <p:origin x="0" y="42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-3120" y="-114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608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4C10B-FD06-F240-8AF9-C1AB7D589BAF}" type="datetimeFigureOut">
              <a:rPr lang="de-DE" smtClean="0">
                <a:latin typeface="현대산스 Head" panose="020B0600000101010101" pitchFamily="50" charset="-127"/>
              </a:rPr>
              <a:pPr/>
              <a:t>31.08.2018</a:t>
            </a:fld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8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E050C-2746-3F48-B8C5-7DAA1EAB31CD}" type="slidenum">
              <a:rPr lang="de-DE" smtClean="0">
                <a:latin typeface="현대산스 Head" panose="020B0600000101010101" pitchFamily="50" charset="-127"/>
              </a:rPr>
              <a:pPr/>
              <a:t>‹#›</a:t>
            </a:fld>
            <a:endParaRPr lang="de-DE" dirty="0">
              <a:latin typeface="현대산스 Hea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53104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현대산스 Head" panose="020B0600000101010101" pitchFamily="50" charset="-127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8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현대산스 Head" panose="020B0600000101010101" pitchFamily="50" charset="-127"/>
              </a:defRPr>
            </a:lvl1pPr>
          </a:lstStyle>
          <a:p>
            <a:fld id="{EFF4B5C2-5DC9-8F45-8247-D282A2E36C81}" type="datetimeFigureOut">
              <a:rPr lang="de-DE" smtClean="0"/>
              <a:pPr/>
              <a:t>31.08.2018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744538"/>
            <a:ext cx="525938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현대산스 Head" panose="020B0600000101010101" pitchFamily="50" charset="-127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8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현대산스 Head" panose="020B0600000101010101" pitchFamily="50" charset="-127"/>
              </a:defRPr>
            </a:lvl1pPr>
          </a:lstStyle>
          <a:p>
            <a:fld id="{71DF7CCD-8A4B-8D44-B710-51F66017669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857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1pPr>
    <a:lvl2pPr marL="521436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2pPr>
    <a:lvl3pPr marL="1042872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3pPr>
    <a:lvl4pPr marL="1564308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4pPr>
    <a:lvl5pPr marL="2085744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5pPr>
    <a:lvl6pPr marL="2607179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arm Sand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noProof="0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9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noProof="0" dirty="0" smtClean="0"/>
              <a:t>그림을 추가하려면 아이콘을 클릭하십시오</a:t>
            </a:r>
            <a:endParaRPr lang="de-DE" noProof="0" dirty="0"/>
          </a:p>
        </p:txBody>
      </p:sp>
      <p:pic>
        <p:nvPicPr>
          <p:cNvPr id="11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6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sp>
        <p:nvSpPr>
          <p:cNvPr id="1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현대산스 Head" panose="020B0600000101010101" pitchFamily="50" charset="-127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3335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1_Text_14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1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AC135C84-C24E-4ED3-A8A7-9D58FD2441B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3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6" name="Textplatzhalter 19"/>
          <p:cNvSpPr>
            <a:spLocks noGrp="1"/>
          </p:cNvSpPr>
          <p:nvPr>
            <p:ph type="body" sz="quarter" idx="24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r>
              <a:rPr lang="ko-KR" altLang="en-US" dirty="0" smtClean="0"/>
              <a:t> </a:t>
            </a:r>
            <a:endParaRPr lang="de-DE" dirty="0" smtClean="0"/>
          </a:p>
        </p:txBody>
      </p:sp>
      <p:sp>
        <p:nvSpPr>
          <p:cNvPr id="17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33" name="Inhaltsplatzhalter 2"/>
          <p:cNvSpPr>
            <a:spLocks noGrp="1"/>
          </p:cNvSpPr>
          <p:nvPr>
            <p:ph idx="18" hasCustomPrompt="1"/>
          </p:nvPr>
        </p:nvSpPr>
        <p:spPr>
          <a:xfrm>
            <a:off x="7146924" y="1711643"/>
            <a:ext cx="3186113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lt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34" name="Inhaltsplatzhalter 2"/>
          <p:cNvSpPr>
            <a:spLocks noGrp="1"/>
          </p:cNvSpPr>
          <p:nvPr>
            <p:ph idx="19" hasCustomPrompt="1"/>
          </p:nvPr>
        </p:nvSpPr>
        <p:spPr>
          <a:xfrm>
            <a:off x="7146925" y="3606561"/>
            <a:ext cx="3186113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option2 : 15 </a:t>
            </a:r>
            <a:r>
              <a:rPr lang="en-US" noProof="0" dirty="0" err="1" smtClean="0"/>
              <a:t>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35" name="Inhaltsplatzhalter 2"/>
          <p:cNvSpPr>
            <a:spLocks noGrp="1"/>
          </p:cNvSpPr>
          <p:nvPr>
            <p:ph idx="20" hasCustomPrompt="1"/>
          </p:nvPr>
        </p:nvSpPr>
        <p:spPr>
          <a:xfrm>
            <a:off x="7146925" y="5321480"/>
            <a:ext cx="3186113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/>
            </a:lvl1pPr>
            <a:lvl2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option3 : 13 </a:t>
            </a:r>
            <a:r>
              <a:rPr lang="en-US" noProof="0" dirty="0" err="1" smtClean="0"/>
              <a:t>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altLang="ko-KR" noProof="0" dirty="0" smtClean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6088"/>
            <a:ext cx="6938963" cy="504348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56122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s_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214C8B50-332E-4592-9F42-0F5F0CB65D7D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7992"/>
            <a:ext cx="4394200" cy="504348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5" name="Inhaltsplatzhalter 2"/>
          <p:cNvSpPr>
            <a:spLocks noGrp="1"/>
          </p:cNvSpPr>
          <p:nvPr>
            <p:ph idx="18" hasCustomPrompt="1"/>
          </p:nvPr>
        </p:nvSpPr>
        <p:spPr>
          <a:xfrm>
            <a:off x="4600575" y="1711643"/>
            <a:ext cx="5732462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6" name="Inhaltsplatzhalter 2"/>
          <p:cNvSpPr>
            <a:spLocks noGrp="1"/>
          </p:cNvSpPr>
          <p:nvPr>
            <p:ph idx="27" hasCustomPrompt="1"/>
          </p:nvPr>
        </p:nvSpPr>
        <p:spPr>
          <a:xfrm>
            <a:off x="4600576" y="3606561"/>
            <a:ext cx="5732462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201183" marR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altLang="ko-KR" noProof="0" dirty="0" smtClean="0"/>
              <a:t> option2 : 15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7" name="Inhaltsplatzhalter 2"/>
          <p:cNvSpPr>
            <a:spLocks noGrp="1"/>
          </p:cNvSpPr>
          <p:nvPr>
            <p:ph idx="20" hasCustomPrompt="1"/>
          </p:nvPr>
        </p:nvSpPr>
        <p:spPr>
          <a:xfrm>
            <a:off x="4600576" y="5321480"/>
            <a:ext cx="5732462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201183" marR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aseline="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altLang="ko-KR" noProof="0" dirty="0" smtClean="0"/>
              <a:t> option3 : 13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Textplatzhalt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8158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Images_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BE8155E8-E1C8-45C3-9754-21D670EFB221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4"/>
          </p:nvPr>
        </p:nvSpPr>
        <p:spPr>
          <a:xfrm>
            <a:off x="360363" y="1716088"/>
            <a:ext cx="3186112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5" name="Textplatzhalter 8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4069100"/>
            <a:ext cx="3186000" cy="270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6" name="Bildplatzhalter 7"/>
          <p:cNvSpPr>
            <a:spLocks noGrp="1"/>
          </p:cNvSpPr>
          <p:nvPr>
            <p:ph type="pic" sz="quarter" idx="20"/>
          </p:nvPr>
        </p:nvSpPr>
        <p:spPr>
          <a:xfrm>
            <a:off x="3756023" y="1716088"/>
            <a:ext cx="3186000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7" name="Bildplatzhalter 7"/>
          <p:cNvSpPr>
            <a:spLocks noGrp="1"/>
          </p:cNvSpPr>
          <p:nvPr>
            <p:ph type="pic" sz="quarter" idx="21"/>
          </p:nvPr>
        </p:nvSpPr>
        <p:spPr>
          <a:xfrm>
            <a:off x="7146925" y="1716088"/>
            <a:ext cx="3186113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8" name="Textplatzhalter 8"/>
          <p:cNvSpPr>
            <a:spLocks noGrp="1"/>
          </p:cNvSpPr>
          <p:nvPr>
            <p:ph type="body" sz="quarter" idx="22" hasCustomPrompt="1"/>
          </p:nvPr>
        </p:nvSpPr>
        <p:spPr>
          <a:xfrm>
            <a:off x="3756025" y="4071268"/>
            <a:ext cx="3186000" cy="269783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9" name="Textplatzhalt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146924" y="4065043"/>
            <a:ext cx="3186000" cy="270405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0" name="Textplatzhalt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endParaRPr lang="de-DE" dirty="0" smtClean="0"/>
          </a:p>
        </p:txBody>
      </p:sp>
      <p:sp>
        <p:nvSpPr>
          <p:cNvPr id="21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2503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15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2143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882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634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94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562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38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0693400" cy="755967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sz="800">
                <a:latin typeface="현대산스 Head" panose="020B0600000101010101" pitchFamily="50" charset="-127"/>
              </a:defRPr>
            </a:lvl1pPr>
          </a:lstStyle>
          <a:p>
            <a:r>
              <a:rPr lang="de-DE" dirty="0" smtClean="0"/>
              <a:t>Bild auf Platzhalter ziehen oder durch Klicken auf Symbol hinzufügen</a:t>
            </a:r>
            <a:endParaRPr lang="de-DE" dirty="0"/>
          </a:p>
        </p:txBody>
      </p:sp>
      <p:sp>
        <p:nvSpPr>
          <p:cNvPr id="8" name="Rechteck 7"/>
          <p:cNvSpPr/>
          <p:nvPr userDrawn="1"/>
        </p:nvSpPr>
        <p:spPr>
          <a:xfrm>
            <a:off x="0" y="1"/>
            <a:ext cx="10692000" cy="756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9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noProof="0" dirty="0" smtClean="0"/>
              <a:t>그림을 추가하려면 아이콘을 클릭하십시오</a:t>
            </a:r>
            <a:endParaRPr lang="de-DE" noProof="0" dirty="0"/>
          </a:p>
        </p:txBody>
      </p:sp>
      <p:pic>
        <p:nvPicPr>
          <p:cNvPr id="13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4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+mn-ea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853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9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99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7930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94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01117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871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8973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24176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82673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124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arm Sand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rgbClr val="E4DCD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noProof="0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8" name="Rechteck 7"/>
          <p:cNvSpPr/>
          <p:nvPr userDrawn="1"/>
        </p:nvSpPr>
        <p:spPr>
          <a:xfrm>
            <a:off x="360000" y="1"/>
            <a:ext cx="9972000" cy="64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pic>
        <p:nvPicPr>
          <p:cNvPr id="13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현대산스 Head" panose="020B0600000101010101" pitchFamily="50" charset="-127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50675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85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7766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82624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88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9206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48000" y="865936"/>
            <a:ext cx="9053233" cy="15876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1200" b="0" cap="none">
                <a:latin typeface="+mj-ea"/>
                <a:ea typeface="+mj-ea"/>
              </a:defRPr>
            </a:lvl1pPr>
          </a:lstStyle>
          <a:p>
            <a:r>
              <a:rPr lang="en-US" noProof="0" dirty="0" smtClean="0"/>
              <a:t>01.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12800" y="2538504"/>
            <a:ext cx="9011418" cy="11160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rgbClr val="000000"/>
                </a:solidFill>
                <a:latin typeface="+mj-ea"/>
                <a:ea typeface="+mj-ea"/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noProof="0" dirty="0" smtClean="0"/>
              <a:t>텍스트를 입력하시오</a:t>
            </a:r>
            <a:r>
              <a:rPr lang="en-US" altLang="ko-KR" noProof="0" dirty="0" smtClean="0"/>
              <a:t>. </a:t>
            </a:r>
            <a:endParaRPr lang="en-US" noProof="0" dirty="0" smtClean="0"/>
          </a:p>
        </p:txBody>
      </p:sp>
      <p:sp>
        <p:nvSpPr>
          <p:cNvPr id="5" name="Rechteck 4"/>
          <p:cNvSpPr/>
          <p:nvPr userDrawn="1"/>
        </p:nvSpPr>
        <p:spPr>
          <a:xfrm>
            <a:off x="324000" y="6903156"/>
            <a:ext cx="10044000" cy="677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de-DE" b="1" dirty="0">
              <a:latin typeface="현대산스 Head" panose="020B0600000101010101" pitchFamily="50" charset="-127"/>
              <a:ea typeface="현대산스 Head" panose="020B0600000101010101" pitchFamily="50" charset="-127"/>
              <a:cs typeface="Hyundai Sans Head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28E01C-7987-4FF9-BF1E-9C60CD27734C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6041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6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C9B2D37F-340E-4F15-BF4D-6ECBBA0B92C0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8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6" name="Inhaltsplatzhalter 2"/>
          <p:cNvSpPr>
            <a:spLocks noGrp="1"/>
          </p:cNvSpPr>
          <p:nvPr>
            <p:ph idx="1" hasCustomPrompt="1"/>
          </p:nvPr>
        </p:nvSpPr>
        <p:spPr>
          <a:xfrm>
            <a:off x="359999" y="1725613"/>
            <a:ext cx="99720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</a:t>
            </a:r>
            <a:r>
              <a:rPr lang="en-US" noProof="0" dirty="0" smtClean="0"/>
              <a:t>: 20pt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</p:txBody>
      </p:sp>
      <p:sp>
        <p:nvSpPr>
          <p:cNvPr id="17" name="Inhaltsplatzhalter 2"/>
          <p:cNvSpPr>
            <a:spLocks noGrp="1"/>
          </p:cNvSpPr>
          <p:nvPr>
            <p:ph idx="14" hasCustomPrompt="1"/>
          </p:nvPr>
        </p:nvSpPr>
        <p:spPr>
          <a:xfrm>
            <a:off x="360000" y="3617357"/>
            <a:ext cx="9972000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lvl="1"/>
            <a:endParaRPr lang="en-US" altLang="ko-KR" noProof="0" dirty="0" smtClean="0"/>
          </a:p>
        </p:txBody>
      </p:sp>
      <p:sp>
        <p:nvSpPr>
          <p:cNvPr id="18" name="Inhaltsplatzhalter 2"/>
          <p:cNvSpPr>
            <a:spLocks noGrp="1"/>
          </p:cNvSpPr>
          <p:nvPr>
            <p:ph idx="15" hasCustomPrompt="1"/>
          </p:nvPr>
        </p:nvSpPr>
        <p:spPr>
          <a:xfrm>
            <a:off x="361038" y="5329100"/>
            <a:ext cx="9972000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dirty="0" smtClean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1504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8pt,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25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5DD75629-C7A3-4CF7-A560-5C185F976666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27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endParaRPr lang="de-DE" dirty="0" smtClean="0"/>
          </a:p>
        </p:txBody>
      </p:sp>
      <p:sp>
        <p:nvSpPr>
          <p:cNvPr id="15" name="Inhaltsplatzhalter 2"/>
          <p:cNvSpPr>
            <a:spLocks noGrp="1"/>
          </p:cNvSpPr>
          <p:nvPr>
            <p:ph idx="15" hasCustomPrompt="1"/>
          </p:nvPr>
        </p:nvSpPr>
        <p:spPr>
          <a:xfrm>
            <a:off x="359999" y="1728000"/>
            <a:ext cx="48852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noProof="0" dirty="0" smtClean="0"/>
              <a:t>option1 : 20pt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8" name="Inhaltsplatzhalter 2"/>
          <p:cNvSpPr>
            <a:spLocks noGrp="1"/>
          </p:cNvSpPr>
          <p:nvPr>
            <p:ph idx="17" hasCustomPrompt="1"/>
          </p:nvPr>
        </p:nvSpPr>
        <p:spPr>
          <a:xfrm>
            <a:off x="360000" y="5329100"/>
            <a:ext cx="4883513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aseline="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 baseline="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0" name="Inhaltsplatzhalter 2"/>
          <p:cNvSpPr>
            <a:spLocks noGrp="1"/>
          </p:cNvSpPr>
          <p:nvPr>
            <p:ph idx="18" hasCustomPrompt="1"/>
          </p:nvPr>
        </p:nvSpPr>
        <p:spPr>
          <a:xfrm>
            <a:off x="5450399" y="1728000"/>
            <a:ext cx="48852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ea"/>
                <a:ea typeface="+mj-ea"/>
              </a:defRPr>
            </a:lvl1pPr>
            <a:lvl2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altLang="ko-KR" noProof="0" dirty="0" smtClean="0"/>
          </a:p>
        </p:txBody>
      </p:sp>
      <p:sp>
        <p:nvSpPr>
          <p:cNvPr id="21" name="Inhaltsplatzhalter 2"/>
          <p:cNvSpPr>
            <a:spLocks noGrp="1"/>
          </p:cNvSpPr>
          <p:nvPr>
            <p:ph idx="20" hasCustomPrompt="1"/>
          </p:nvPr>
        </p:nvSpPr>
        <p:spPr>
          <a:xfrm>
            <a:off x="5450399" y="5329100"/>
            <a:ext cx="4885200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Inhaltsplatzhalter 2"/>
          <p:cNvSpPr>
            <a:spLocks noGrp="1"/>
          </p:cNvSpPr>
          <p:nvPr>
            <p:ph idx="14" hasCustomPrompt="1"/>
          </p:nvPr>
        </p:nvSpPr>
        <p:spPr>
          <a:xfrm>
            <a:off x="360000" y="3618550"/>
            <a:ext cx="4885200" cy="16200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4" name="Inhaltsplatzhalter 2"/>
          <p:cNvSpPr>
            <a:spLocks noGrp="1"/>
          </p:cNvSpPr>
          <p:nvPr>
            <p:ph idx="24" hasCustomPrompt="1"/>
          </p:nvPr>
        </p:nvSpPr>
        <p:spPr>
          <a:xfrm>
            <a:off x="5450400" y="3618550"/>
            <a:ext cx="4885200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7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875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1180949F-C465-4394-AF9B-CF279996F248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1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endParaRPr lang="en-US" noProof="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4027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5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BA3726AF-EB47-4A5F-92A2-4F1DAD25CA1A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25612"/>
            <a:ext cx="10333038" cy="504348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0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1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123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7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C478F219-F387-451E-A104-866CB09009D1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9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6088"/>
            <a:ext cx="6938963" cy="504348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/>
          </p:nvPr>
        </p:nvSpPr>
        <p:spPr>
          <a:xfrm>
            <a:off x="7146924" y="1716088"/>
            <a:ext cx="3186114" cy="243493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/>
          </p:nvPr>
        </p:nvSpPr>
        <p:spPr>
          <a:xfrm>
            <a:off x="7146925" y="4339100"/>
            <a:ext cx="3186114" cy="242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4" name="Textplatzhalter 19"/>
          <p:cNvSpPr>
            <a:spLocks noGrp="1"/>
          </p:cNvSpPr>
          <p:nvPr>
            <p:ph type="body" sz="quarter" idx="20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5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18599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erade Verbindung 13"/>
          <p:cNvCxnSpPr/>
          <p:nvPr/>
        </p:nvCxnSpPr>
        <p:spPr>
          <a:xfrm flipV="1">
            <a:off x="358775" y="6930000"/>
            <a:ext cx="9972000" cy="2907"/>
          </a:xfrm>
          <a:prstGeom prst="line">
            <a:avLst/>
          </a:prstGeom>
          <a:ln w="635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 flipV="1">
            <a:off x="358775" y="660718"/>
            <a:ext cx="9972000" cy="856"/>
          </a:xfrm>
          <a:prstGeom prst="line">
            <a:avLst/>
          </a:prstGeom>
          <a:ln w="635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Bild 18" descr="Hyundai_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20" name="Textplatzhalter 2"/>
          <p:cNvSpPr>
            <a:spLocks noGrp="1"/>
          </p:cNvSpPr>
          <p:nvPr>
            <p:ph type="body" idx="1"/>
          </p:nvPr>
        </p:nvSpPr>
        <p:spPr>
          <a:xfrm>
            <a:off x="360000" y="1728000"/>
            <a:ext cx="9972000" cy="50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ko-KR" altLang="en-US" noProof="0" dirty="0" smtClean="0"/>
              <a:t>소제목</a:t>
            </a:r>
            <a:r>
              <a:rPr lang="en-US" noProof="0" dirty="0" smtClean="0"/>
              <a:t> </a:t>
            </a:r>
            <a:r>
              <a:rPr lang="ko-KR" altLang="en-US" noProof="0" dirty="0" smtClean="0"/>
              <a:t> </a:t>
            </a:r>
            <a:endParaRPr lang="en-US" noProof="0" dirty="0" smtClean="0"/>
          </a:p>
          <a:p>
            <a:pPr lvl="2"/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</a:t>
            </a:r>
            <a:endParaRPr lang="en-US" noProof="0" dirty="0"/>
          </a:p>
        </p:txBody>
      </p:sp>
      <p:sp>
        <p:nvSpPr>
          <p:cNvPr id="21" name="Datumsplatzhalter 3"/>
          <p:cNvSpPr>
            <a:spLocks noGrp="1"/>
          </p:cNvSpPr>
          <p:nvPr>
            <p:ph type="dt" sz="half" idx="2"/>
          </p:nvPr>
        </p:nvSpPr>
        <p:spPr>
          <a:xfrm>
            <a:off x="1080000" y="7152397"/>
            <a:ext cx="1396585" cy="142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900" b="0" i="0" kern="400" baseline="0">
                <a:solidFill>
                  <a:schemeClr val="tx1"/>
                </a:solidFill>
                <a:latin typeface="현대산스 Head" panose="020B0600000101010101" pitchFamily="50" charset="-127"/>
                <a:ea typeface="현대산스 Head" panose="020B0600000101010101" pitchFamily="50" charset="-127"/>
                <a:cs typeface="현대산스 Head" panose="020B0600000101010101" pitchFamily="50" charset="-127"/>
              </a:defRPr>
            </a:lvl1pPr>
          </a:lstStyle>
          <a:p>
            <a:fld id="{A1FB7EC4-F664-4115-B1DE-93522EE7D5B8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3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60000" y="7152397"/>
            <a:ext cx="633835" cy="142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900" b="0" i="0" kern="400" baseline="0">
                <a:solidFill>
                  <a:schemeClr val="tx1"/>
                </a:solidFill>
                <a:latin typeface="현대산스 Head Medium" panose="020B0600000101010101" pitchFamily="50" charset="-127"/>
                <a:ea typeface="현대산스 Head Medium" panose="020B0600000101010101" pitchFamily="50" charset="-127"/>
                <a:cs typeface="현대산스 Head Medium" panose="020B0600000101010101" pitchFamily="50" charset="-127"/>
              </a:defRPr>
            </a:lvl1pPr>
          </a:lstStyle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799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ko-KR" altLang="en-US" noProof="0" dirty="0" smtClean="0"/>
              <a:t>제목</a:t>
            </a:r>
            <a:r>
              <a:rPr lang="en-US" altLang="ko-KR" noProof="0" dirty="0" smtClean="0"/>
              <a:t>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8190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51" r:id="rId4"/>
    <p:sldLayoutId id="2147483650" r:id="rId5"/>
    <p:sldLayoutId id="2147483652" r:id="rId6"/>
    <p:sldLayoutId id="2147483661" r:id="rId7"/>
    <p:sldLayoutId id="2147483663" r:id="rId8"/>
    <p:sldLayoutId id="2147483664" r:id="rId9"/>
    <p:sldLayoutId id="2147483665" r:id="rId10"/>
    <p:sldLayoutId id="2147483667" r:id="rId11"/>
    <p:sldLayoutId id="2147483674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521436" rtl="0" eaLnBrk="1" latinLnBrk="1" hangingPunct="1">
        <a:spcBef>
          <a:spcPct val="0"/>
        </a:spcBef>
        <a:buNone/>
        <a:defRPr sz="2400" b="0" i="0" kern="400" baseline="0">
          <a:solidFill>
            <a:schemeClr val="tx1"/>
          </a:solidFill>
          <a:latin typeface="+mj-ea"/>
          <a:ea typeface="+mj-ea"/>
          <a:cs typeface="현대산스 Head Medium" panose="020B0600000101010101" pitchFamily="50" charset="-127"/>
        </a:defRPr>
      </a:lvl1pPr>
    </p:titleStyle>
    <p:bodyStyle>
      <a:lvl1pPr marL="0" indent="0" algn="l" defTabSz="521436" rtl="0" eaLnBrk="1" latinLnBrk="1" hangingPunct="1">
        <a:spcBef>
          <a:spcPct val="20000"/>
        </a:spcBef>
        <a:buFontTx/>
        <a:buNone/>
        <a:defRPr sz="2000" b="0" i="0" kern="400" baseline="0">
          <a:solidFill>
            <a:schemeClr val="tx1"/>
          </a:solidFill>
          <a:latin typeface="+mj-ea"/>
          <a:ea typeface="+mj-ea"/>
          <a:cs typeface="HyundaiSans Head KR OTF Medium" pitchFamily="34" charset="-127"/>
        </a:defRPr>
      </a:lvl1pPr>
      <a:lvl2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2pPr>
      <a:lvl3pPr marL="284400" indent="-284400" algn="l" defTabSz="521436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b="0" i="0" kern="400" baseline="0">
          <a:solidFill>
            <a:schemeClr val="tx1"/>
          </a:solidFill>
          <a:latin typeface="+mn-ea"/>
          <a:ea typeface="+mn-ea"/>
          <a:cs typeface="현대산스 Head" panose="020B0600000101010101" pitchFamily="50" charset="-127"/>
        </a:defRPr>
      </a:lvl3pPr>
      <a:lvl4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4pPr>
      <a:lvl5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5pPr>
      <a:lvl6pPr marL="2867898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44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39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3600" dirty="0" smtClean="0"/>
              <a:t>D</a:t>
            </a:r>
            <a:r>
              <a:rPr lang="en-US" dirty="0" err="1" smtClean="0"/>
              <a:t>ata</a:t>
            </a:r>
            <a:r>
              <a:rPr lang="en-US" dirty="0" smtClean="0"/>
              <a:t> </a:t>
            </a:r>
            <a:r>
              <a:rPr lang="de-DE" sz="3600" dirty="0" smtClean="0"/>
              <a:t>Architecture </a:t>
            </a:r>
            <a:r>
              <a:rPr lang="en-US" dirty="0" smtClean="0"/>
              <a:t>Output</a:t>
            </a:r>
            <a:endParaRPr lang="de-DE" sz="3600" dirty="0"/>
          </a:p>
        </p:txBody>
      </p:sp>
      <p:sp>
        <p:nvSpPr>
          <p:cNvPr id="10" name="텍스트 개체 틀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 smtClean="0"/>
              <a:t>Interconnection with Legacy System</a:t>
            </a:r>
            <a:endParaRPr lang="ko-KR" alt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9239163" y="367982"/>
            <a:ext cx="819084" cy="109886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○</a:t>
            </a:r>
            <a:r>
              <a:rPr lang="ko-KR" altLang="en-US" sz="1100" dirty="0" smtClean="0">
                <a:latin typeface="+mn-ea"/>
                <a:cs typeface="Hyundai Sans Text Office"/>
              </a:rPr>
              <a:t> </a:t>
            </a:r>
            <a:r>
              <a:rPr lang="ko-KR" altLang="en-US" sz="1100" dirty="0">
                <a:latin typeface="+mn-ea"/>
                <a:cs typeface="Hyundai Sans Text Office"/>
              </a:rPr>
              <a:t>의사결정</a:t>
            </a:r>
            <a:endParaRPr lang="en-US" altLang="ko-KR" sz="1100" dirty="0">
              <a:latin typeface="+mn-ea"/>
              <a:cs typeface="Hyundai Sans Text Office"/>
            </a:endParaRPr>
          </a:p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●</a:t>
            </a:r>
            <a:r>
              <a:rPr lang="ko-KR" altLang="en-US" sz="1100" dirty="0" smtClean="0">
                <a:latin typeface="+mn-ea"/>
                <a:cs typeface="Hyundai Sans Text Office"/>
              </a:rPr>
              <a:t> </a:t>
            </a:r>
            <a:r>
              <a:rPr lang="ko-KR" altLang="en-US" sz="1100" dirty="0">
                <a:latin typeface="+mn-ea"/>
                <a:cs typeface="Hyundai Sans Text Office"/>
              </a:rPr>
              <a:t>정보전달</a:t>
            </a:r>
            <a:endParaRPr lang="en-US" altLang="ko-KR" sz="1100" dirty="0">
              <a:latin typeface="+mn-ea"/>
              <a:cs typeface="Hyundai Sans Text Office"/>
            </a:endParaRPr>
          </a:p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○ </a:t>
            </a:r>
            <a:r>
              <a:rPr lang="ko-KR" altLang="en-US" sz="1100" dirty="0" smtClean="0">
                <a:latin typeface="+mn-ea"/>
                <a:cs typeface="Hyundai Sans Text Office"/>
              </a:rPr>
              <a:t>지시사항</a:t>
            </a:r>
            <a:endParaRPr lang="en-US" altLang="ko-KR" sz="1100" dirty="0">
              <a:latin typeface="+mn-ea"/>
              <a:cs typeface="Hyundai Sans Text Office"/>
            </a:endParaRPr>
          </a:p>
        </p:txBody>
      </p:sp>
      <p:sp>
        <p:nvSpPr>
          <p:cNvPr id="8" name="Textfeld 12"/>
          <p:cNvSpPr txBox="1"/>
          <p:nvPr/>
        </p:nvSpPr>
        <p:spPr>
          <a:xfrm>
            <a:off x="732256" y="5455049"/>
            <a:ext cx="3494540" cy="708898"/>
          </a:xfrm>
          <a:prstGeom prst="rect">
            <a:avLst/>
          </a:prstGeom>
          <a:noFill/>
          <a:ln>
            <a:noFill/>
          </a:ln>
        </p:spPr>
        <p:txBody>
          <a:bodyPr wrap="square" lIns="0" tIns="41057" rIns="0" bIns="57481" rtlCol="0" anchor="b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 dirty="0" smtClean="0">
                <a:latin typeface="+mn-ea"/>
              </a:rPr>
              <a:t>Jun 12, </a:t>
            </a:r>
            <a:r>
              <a:rPr lang="en-US" altLang="ko-KR" sz="1100" dirty="0">
                <a:latin typeface="+mn-ea"/>
              </a:rPr>
              <a:t>2016 </a:t>
            </a:r>
          </a:p>
          <a:p>
            <a:pPr>
              <a:lnSpc>
                <a:spcPct val="120000"/>
              </a:lnSpc>
            </a:pPr>
            <a:r>
              <a:rPr lang="ko-KR" altLang="en-US" sz="1100" dirty="0" smtClean="0">
                <a:latin typeface="+mn-ea"/>
                <a:cs typeface="Hyundai Sans Text Office"/>
              </a:rPr>
              <a:t>담당본부</a:t>
            </a:r>
            <a:endParaRPr lang="en-US" altLang="ko-KR" sz="1100" dirty="0" smtClean="0">
              <a:latin typeface="+mn-ea"/>
              <a:cs typeface="Hyundai Sans Text Office"/>
            </a:endParaRPr>
          </a:p>
          <a:p>
            <a:pPr>
              <a:lnSpc>
                <a:spcPct val="120000"/>
              </a:lnSpc>
            </a:pPr>
            <a:r>
              <a:rPr lang="ko-KR" altLang="en-US" sz="1100" dirty="0" smtClean="0">
                <a:latin typeface="+mn-ea"/>
                <a:cs typeface="Hyundai Sans Text Office"/>
              </a:rPr>
              <a:t>담당부서 및 담당</a:t>
            </a:r>
            <a:endParaRPr lang="en-US" sz="1100" dirty="0">
              <a:latin typeface="+mn-ea"/>
              <a:cs typeface="Hyundai Sans Text Offic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800" y="367983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텍스트 개체 틀 18"/>
          <p:cNvSpPr txBox="1">
            <a:spLocks/>
          </p:cNvSpPr>
          <p:nvPr/>
        </p:nvSpPr>
        <p:spPr>
          <a:xfrm>
            <a:off x="4647099" y="4194970"/>
            <a:ext cx="1399203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521436" rtl="0" eaLnBrk="1" latinLnBrk="1" hangingPunct="1">
              <a:lnSpc>
                <a:spcPts val="4573"/>
              </a:lnSpc>
              <a:spcBef>
                <a:spcPts val="0"/>
              </a:spcBef>
              <a:buFontTx/>
              <a:buNone/>
              <a:defRPr sz="2800" b="0" i="0" kern="400" baseline="0">
                <a:solidFill>
                  <a:schemeClr val="tx1"/>
                </a:solidFill>
                <a:latin typeface="+mn-lt"/>
                <a:ea typeface="현대산스 Head" panose="020B0600000101010101" pitchFamily="50" charset="-127"/>
                <a:cs typeface="HyundaiSans Head KR OTF Medium" pitchFamily="34" charset="-127"/>
              </a:defRPr>
            </a:lvl1pPr>
            <a:lvl2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2pPr>
            <a:lvl3pPr marL="284400" indent="-284400" algn="l" defTabSz="521436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b="0" i="0" kern="400" baseline="0">
                <a:solidFill>
                  <a:schemeClr val="tx1"/>
                </a:solidFill>
                <a:latin typeface="+mn-ea"/>
                <a:ea typeface="+mn-ea"/>
                <a:cs typeface="현대산스 Head" panose="020B0600000101010101" pitchFamily="50" charset="-127"/>
              </a:defRPr>
            </a:lvl3pPr>
            <a:lvl4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4pPr>
            <a:lvl5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5pPr>
            <a:lvl6pPr marL="2867898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3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0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06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/>
              <a:t>Version 1.1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885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9B2D37F-340E-4F15-BF4D-6ECBBA0B92C0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Revision History</a:t>
            </a:r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660279"/>
              </p:ext>
            </p:extLst>
          </p:nvPr>
        </p:nvGraphicFramePr>
        <p:xfrm>
          <a:off x="388574" y="1149896"/>
          <a:ext cx="9917475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3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7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3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Version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Written By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Revision Date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Revision Summary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1.0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err="1" smtClean="0">
                          <a:solidFill>
                            <a:schemeClr val="tx1"/>
                          </a:solidFill>
                        </a:rPr>
                        <a:t>Choul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Kim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2018.06.12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First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Version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1.1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err="1" smtClean="0">
                          <a:solidFill>
                            <a:schemeClr val="tx1"/>
                          </a:solidFill>
                        </a:rPr>
                        <a:t>Choul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Kim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2018.07.16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Interest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rate added, interconnection method changed to 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1.2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err="1" smtClean="0">
                          <a:solidFill>
                            <a:schemeClr val="tx1"/>
                          </a:solidFill>
                        </a:rPr>
                        <a:t>Choul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Kim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2018.08.07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(Accessory) API is added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05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C2B6E0-7750-4049-8B06-E3B66708DAE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19" name="Titelplatzhalt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 smtClean="0"/>
              <a:t>Interconnection List</a:t>
            </a:r>
            <a:endParaRPr lang="en-US" noProof="0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68544"/>
              </p:ext>
            </p:extLst>
          </p:nvPr>
        </p:nvGraphicFramePr>
        <p:xfrm>
          <a:off x="360000" y="952295"/>
          <a:ext cx="9917473" cy="5829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8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4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841617722"/>
                    </a:ext>
                  </a:extLst>
                </a:gridCol>
                <a:gridCol w="440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Item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Destination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Connection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Method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Description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Check Vehicle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Inventory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Check </a:t>
                      </a:r>
                      <a:r>
                        <a:rPr lang="en-US" altLang="ko-KR" sz="1100" baseline="0" dirty="0" err="1" smtClean="0">
                          <a:solidFill>
                            <a:schemeClr val="tx1"/>
                          </a:solidFill>
                        </a:rPr>
                        <a:t>Komoco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inventory and inform estimated delivery date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Car Price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Car Type / Car Price(Retail Price) / Road Tax etc.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Send Order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Data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Order from online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and the data moves to KAPS DB</a:t>
                      </a:r>
                    </a:p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Fill in data in the booking screen of legacy system.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9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 Model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Code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If a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new car model is inserted into legacy system, legacy system triggers sending new model data to Buy Online.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There is intermediate tables in Buy Online for receiving data from legacy system.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282698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Sales Person Info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Same as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above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342968"/>
                  </a:ext>
                </a:extLst>
              </a:tr>
              <a:tr h="8045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Receive Test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drive Request from Home page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Change existing batch program on homepage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922232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Down Payment Info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Once down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payment is paid using the Legacy system, Legacy system moves the payment information to the Buy Online system.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930167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Contract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Statement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Once contract is completed, Legacy system move final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contract statement to the Buy Online system.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451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58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C2B6E0-7750-4049-8B06-E3B66708DAE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19" name="Titelplatzhalt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 smtClean="0"/>
              <a:t>Interconnection List</a:t>
            </a:r>
            <a:endParaRPr lang="en-US" noProof="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720330"/>
              </p:ext>
            </p:extLst>
          </p:nvPr>
        </p:nvGraphicFramePr>
        <p:xfrm>
          <a:off x="360000" y="952295"/>
          <a:ext cx="9917473" cy="5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8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4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841617722"/>
                    </a:ext>
                  </a:extLst>
                </a:gridCol>
                <a:gridCol w="440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Item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Destination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Connection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Method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Description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9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 COE offset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Bring COE offset info from KAPS to Buy Online.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10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 COE Bidding Info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Deliver COE Bidding info from KAPS to Buy Online.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572272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11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COE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Contract Info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The COE contract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info for Buy Online vehicle order is delivered to KAPS.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202267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12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Loan Status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The loan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status data will be delivered to Buy Online, so that the users can check their loan status.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13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NRIC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file</a:t>
                      </a:r>
                    </a:p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Income Cert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file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FTP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NRIC scan file and Income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certificate scan file uploaded  by customer move to KAPS file directory for applying bank loan 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4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14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Deposit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Payment Result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The credit card payments from Buy Online website(deposit payment amount for each order)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282698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15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Interest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Rate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Interest rate which inputted from Buy-online send to KAPS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342968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16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Accessory List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 Accessory List include price from KAPS.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6440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rgbClr val="002C5F"/>
                          </a:solidFill>
                        </a:rPr>
                        <a:t>17</a:t>
                      </a:r>
                      <a:endParaRPr lang="ko-KR" altLang="en-US" sz="1100" dirty="0">
                        <a:solidFill>
                          <a:srgbClr val="002C5F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Rental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Model List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KAPS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Buy Online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 Rental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Model List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for display model list from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KAPS  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19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35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8575" y="1186246"/>
            <a:ext cx="9850800" cy="538600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endParaRPr lang="ko-KR" altLang="en-US" sz="1800" b="0" i="0" dirty="0" err="1" smtClean="0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9B2D37F-340E-4F15-BF4D-6ECBBA0B92C0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Interconnection Concept Diagram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05433" y="859774"/>
            <a:ext cx="18229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KAPS-SQL Server</a:t>
            </a:r>
            <a:endParaRPr lang="ko-KR" altLang="en-US" sz="1600" dirty="0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2019299" y="1524800"/>
            <a:ext cx="3965795" cy="4820042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54" name="모서리가 둥근 직사각형 53"/>
          <p:cNvSpPr/>
          <p:nvPr/>
        </p:nvSpPr>
        <p:spPr>
          <a:xfrm>
            <a:off x="6457949" y="1524800"/>
            <a:ext cx="3495675" cy="4735252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2647357" y="2792612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>
                <a:solidFill>
                  <a:prstClr val="black"/>
                </a:solidFill>
              </a:rPr>
              <a:t>Model  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58" name="모서리가 둥근 직사각형 57"/>
          <p:cNvSpPr/>
          <p:nvPr/>
        </p:nvSpPr>
        <p:spPr>
          <a:xfrm>
            <a:off x="3987126" y="1817967"/>
            <a:ext cx="1866728" cy="16491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581917" y="2816269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/>
              <a:t>Intermediate</a:t>
            </a:r>
          </a:p>
          <a:p>
            <a:pPr algn="ctr"/>
            <a:r>
              <a:rPr lang="en-US" altLang="ko-KR" sz="1000" dirty="0"/>
              <a:t>Model  </a:t>
            </a:r>
            <a:r>
              <a:rPr lang="en-US" altLang="ko-KR" sz="1000" dirty="0" smtClean="0"/>
              <a:t>Table </a:t>
            </a:r>
            <a:endParaRPr lang="ko-KR" altLang="en-US" sz="1000" dirty="0"/>
          </a:p>
        </p:txBody>
      </p:sp>
      <p:sp>
        <p:nvSpPr>
          <p:cNvPr id="48" name="TextBox 47"/>
          <p:cNvSpPr txBox="1"/>
          <p:nvPr/>
        </p:nvSpPr>
        <p:spPr>
          <a:xfrm>
            <a:off x="5985094" y="3095336"/>
            <a:ext cx="525677" cy="22575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Trigger</a:t>
            </a:r>
            <a:endParaRPr lang="ko-KR" altLang="en-US" sz="1000" b="1" i="0" dirty="0" err="1" smtClean="0"/>
          </a:p>
        </p:txBody>
      </p:sp>
      <p:sp>
        <p:nvSpPr>
          <p:cNvPr id="31" name="직사각형 30"/>
          <p:cNvSpPr/>
          <p:nvPr/>
        </p:nvSpPr>
        <p:spPr>
          <a:xfrm>
            <a:off x="6798830" y="2809920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>
                <a:solidFill>
                  <a:prstClr val="black"/>
                </a:solidFill>
              </a:rPr>
              <a:t>Model 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cxnSp>
        <p:nvCxnSpPr>
          <p:cNvPr id="26" name="꺾인 연결선 25"/>
          <p:cNvCxnSpPr>
            <a:stCxn id="31" idx="1"/>
            <a:endCxn id="35" idx="3"/>
          </p:cNvCxnSpPr>
          <p:nvPr/>
        </p:nvCxnSpPr>
        <p:spPr>
          <a:xfrm rot="10800000" flipV="1">
            <a:off x="5572744" y="3062331"/>
            <a:ext cx="1226087" cy="6349"/>
          </a:xfrm>
          <a:prstGeom prst="bentConnector3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2218732" y="3512889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Order table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6798830" y="3512535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Booking Table ??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cxnSp>
        <p:nvCxnSpPr>
          <p:cNvPr id="62" name="꺾인 연결선 61"/>
          <p:cNvCxnSpPr>
            <a:stCxn id="59" idx="3"/>
            <a:endCxn id="60" idx="1"/>
          </p:cNvCxnSpPr>
          <p:nvPr/>
        </p:nvCxnSpPr>
        <p:spPr>
          <a:xfrm flipV="1">
            <a:off x="3209558" y="3764947"/>
            <a:ext cx="3589272" cy="354"/>
          </a:xfrm>
          <a:prstGeom prst="bentConnector3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직사각형 63"/>
          <p:cNvSpPr/>
          <p:nvPr/>
        </p:nvSpPr>
        <p:spPr>
          <a:xfrm>
            <a:off x="6798830" y="2165437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Sales Person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2656882" y="2106611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Sales Person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4589555" y="2165437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Sales Person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2371132" y="3665289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Order table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2523532" y="3817689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Order table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59060" y="2464244"/>
            <a:ext cx="525677" cy="22575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Trigger</a:t>
            </a:r>
            <a:endParaRPr lang="ko-KR" altLang="en-US" sz="1000" b="1" i="0" dirty="0" err="1" smtClean="0"/>
          </a:p>
        </p:txBody>
      </p:sp>
      <p:cxnSp>
        <p:nvCxnSpPr>
          <p:cNvPr id="70" name="꺾인 연결선 69"/>
          <p:cNvCxnSpPr>
            <a:stCxn id="64" idx="1"/>
            <a:endCxn id="66" idx="3"/>
          </p:cNvCxnSpPr>
          <p:nvPr/>
        </p:nvCxnSpPr>
        <p:spPr>
          <a:xfrm rot="10800000">
            <a:off x="5580382" y="2417849"/>
            <a:ext cx="1218449" cy="12700"/>
          </a:xfrm>
          <a:prstGeom prst="bentConnector3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왼쪽 화살표 77"/>
          <p:cNvSpPr/>
          <p:nvPr/>
        </p:nvSpPr>
        <p:spPr>
          <a:xfrm>
            <a:off x="3852952" y="2295525"/>
            <a:ext cx="463130" cy="244019"/>
          </a:xfrm>
          <a:prstGeom prst="leftArrow">
            <a:avLst/>
          </a:prstGeom>
          <a:solidFill>
            <a:schemeClr val="bg1">
              <a:lumMod val="65000"/>
            </a:schemeClr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79" name="왼쪽 화살표 78"/>
          <p:cNvSpPr/>
          <p:nvPr/>
        </p:nvSpPr>
        <p:spPr>
          <a:xfrm>
            <a:off x="3845651" y="2845296"/>
            <a:ext cx="463130" cy="244019"/>
          </a:xfrm>
          <a:prstGeom prst="leftArrow">
            <a:avLst/>
          </a:prstGeom>
          <a:solidFill>
            <a:schemeClr val="bg1">
              <a:lumMod val="65000"/>
            </a:schemeClr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825805" y="2544894"/>
            <a:ext cx="525677" cy="22575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Transform</a:t>
            </a:r>
            <a:endParaRPr lang="ko-KR" altLang="en-US" sz="1000" b="1" i="0" dirty="0" err="1" smtClean="0"/>
          </a:p>
        </p:txBody>
      </p:sp>
      <p:sp>
        <p:nvSpPr>
          <p:cNvPr id="81" name="TextBox 80"/>
          <p:cNvSpPr txBox="1"/>
          <p:nvPr/>
        </p:nvSpPr>
        <p:spPr>
          <a:xfrm>
            <a:off x="3809029" y="3052805"/>
            <a:ext cx="525677" cy="22575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Transform</a:t>
            </a:r>
            <a:endParaRPr lang="ko-KR" altLang="en-US" sz="1000" b="1" i="0" dirty="0" err="1" smtClean="0"/>
          </a:p>
        </p:txBody>
      </p:sp>
      <p:sp>
        <p:nvSpPr>
          <p:cNvPr id="82" name="모서리가 둥근 직사각형 81"/>
          <p:cNvSpPr/>
          <p:nvPr/>
        </p:nvSpPr>
        <p:spPr>
          <a:xfrm>
            <a:off x="571500" y="4514059"/>
            <a:ext cx="1085850" cy="505616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Get Car Price</a:t>
            </a:r>
          </a:p>
          <a:p>
            <a:pPr algn="ctr"/>
            <a:r>
              <a:rPr lang="en-US" altLang="ko-KR" sz="1000" smtClean="0">
                <a:latin typeface="Hyundai Sans Head"/>
                <a:cs typeface="Hyundai Sans Head"/>
              </a:rPr>
              <a:t>Get Car </a:t>
            </a:r>
            <a:r>
              <a:rPr lang="en-US" altLang="ko-KR" sz="1000" dirty="0" smtClean="0">
                <a:latin typeface="Hyundai Sans Head"/>
                <a:cs typeface="Hyundai Sans Head"/>
              </a:rPr>
              <a:t>S</a:t>
            </a:r>
            <a:r>
              <a:rPr lang="en-US" altLang="ko-KR" sz="1000" smtClean="0">
                <a:latin typeface="Hyundai Sans Head"/>
                <a:cs typeface="Hyundai Sans Head"/>
              </a:rPr>
              <a:t>tock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  <p:cxnSp>
        <p:nvCxnSpPr>
          <p:cNvPr id="83" name="꺾인 연결선 82"/>
          <p:cNvCxnSpPr>
            <a:stCxn id="82" idx="3"/>
            <a:endCxn id="86" idx="1"/>
          </p:cNvCxnSpPr>
          <p:nvPr/>
        </p:nvCxnSpPr>
        <p:spPr>
          <a:xfrm>
            <a:off x="1657350" y="4766867"/>
            <a:ext cx="4169409" cy="1862"/>
          </a:xfrm>
          <a:prstGeom prst="bentConnector3">
            <a:avLst>
              <a:gd name="adj1" fmla="val 50000"/>
            </a:avLst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모서리가 둥근 직사각형 85"/>
          <p:cNvSpPr/>
          <p:nvPr/>
        </p:nvSpPr>
        <p:spPr>
          <a:xfrm>
            <a:off x="5826759" y="4584458"/>
            <a:ext cx="713515" cy="368542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API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7079129" y="4370498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Car price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7231529" y="4522898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Car price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7383929" y="4675298"/>
            <a:ext cx="990826" cy="504824"/>
          </a:xfrm>
          <a:prstGeom prst="rect">
            <a:avLst/>
          </a:prstGeom>
          <a:solidFill>
            <a:srgbClr val="FFC000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</a:rPr>
              <a:t>Car Price</a:t>
            </a:r>
            <a:endParaRPr lang="ko-KR" altLang="en-US" b="1" dirty="0">
              <a:latin typeface="Hyundai Sans Head"/>
              <a:cs typeface="Hyundai Sans Head"/>
            </a:endParaRPr>
          </a:p>
        </p:txBody>
      </p:sp>
      <p:cxnSp>
        <p:nvCxnSpPr>
          <p:cNvPr id="90" name="꺾인 연결선 89"/>
          <p:cNvCxnSpPr>
            <a:stCxn id="86" idx="3"/>
          </p:cNvCxnSpPr>
          <p:nvPr/>
        </p:nvCxnSpPr>
        <p:spPr>
          <a:xfrm flipV="1">
            <a:off x="6540274" y="4765040"/>
            <a:ext cx="546326" cy="3689"/>
          </a:xfrm>
          <a:prstGeom prst="bentConnector3">
            <a:avLst>
              <a:gd name="adj1" fmla="val 50000"/>
            </a:avLst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698899" y="4327449"/>
            <a:ext cx="505038" cy="202299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Web page</a:t>
            </a:r>
            <a:endParaRPr lang="ko-KR" altLang="en-US" sz="1000" b="1" i="0" dirty="0" err="1" smtClean="0"/>
          </a:p>
        </p:txBody>
      </p:sp>
      <p:sp>
        <p:nvSpPr>
          <p:cNvPr id="96" name="TextBox 95"/>
          <p:cNvSpPr txBox="1"/>
          <p:nvPr/>
        </p:nvSpPr>
        <p:spPr>
          <a:xfrm>
            <a:off x="2456857" y="1260702"/>
            <a:ext cx="2576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Buy Online DB in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KAPS-SQL</a:t>
            </a:r>
            <a:endParaRPr lang="ko-KR" altLang="en-US" sz="14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6885465" y="1258553"/>
            <a:ext cx="2177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Legacy DB in KAPS-SQL</a:t>
            </a:r>
            <a:endParaRPr lang="ko-KR" altLang="en-US" sz="14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4102500" y="1707654"/>
            <a:ext cx="2177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Intermediate Area in DB</a:t>
            </a:r>
            <a:endParaRPr lang="ko-KR" altLang="en-US" sz="1400" b="1" dirty="0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595608" y="3678232"/>
            <a:ext cx="1085850" cy="505616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Order Process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23007" y="3491622"/>
            <a:ext cx="505038" cy="202299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000" b="1" i="0" dirty="0" smtClean="0"/>
              <a:t>Web page</a:t>
            </a:r>
            <a:endParaRPr lang="ko-KR" altLang="en-US" sz="1000" b="1" i="0" dirty="0" err="1" smtClean="0"/>
          </a:p>
        </p:txBody>
      </p:sp>
      <p:cxnSp>
        <p:nvCxnSpPr>
          <p:cNvPr id="103" name="직선 화살표 연결선 102"/>
          <p:cNvCxnSpPr>
            <a:stCxn id="100" idx="3"/>
            <a:endCxn id="67" idx="1"/>
          </p:cNvCxnSpPr>
          <p:nvPr/>
        </p:nvCxnSpPr>
        <p:spPr>
          <a:xfrm flipV="1">
            <a:off x="1681458" y="3917701"/>
            <a:ext cx="689674" cy="13339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모서리가 둥근 직사각형 56"/>
          <p:cNvSpPr/>
          <p:nvPr/>
        </p:nvSpPr>
        <p:spPr>
          <a:xfrm>
            <a:off x="5819139" y="3609098"/>
            <a:ext cx="713515" cy="368542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API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  <p:sp>
        <p:nvSpPr>
          <p:cNvPr id="61" name="모서리가 둥근 직사각형 60"/>
          <p:cNvSpPr/>
          <p:nvPr/>
        </p:nvSpPr>
        <p:spPr>
          <a:xfrm>
            <a:off x="5841999" y="2946158"/>
            <a:ext cx="713515" cy="368542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Schedule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  <p:sp>
        <p:nvSpPr>
          <p:cNvPr id="63" name="모서리가 둥근 직사각형 62"/>
          <p:cNvSpPr/>
          <p:nvPr/>
        </p:nvSpPr>
        <p:spPr>
          <a:xfrm>
            <a:off x="5834379" y="2344178"/>
            <a:ext cx="713515" cy="368542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ko-KR" sz="1000" dirty="0" smtClean="0">
                <a:latin typeface="Hyundai Sans Head"/>
                <a:cs typeface="Hyundai Sans Head"/>
              </a:rPr>
              <a:t>API</a:t>
            </a:r>
            <a:endParaRPr lang="ko-KR" altLang="en-US" sz="1000" dirty="0">
              <a:latin typeface="Hyundai Sans Head"/>
              <a:cs typeface="Hyundai Sans Head"/>
            </a:endParaRPr>
          </a:p>
        </p:txBody>
      </p:sp>
    </p:spTree>
    <p:extLst>
      <p:ext uri="{BB962C8B-B14F-4D97-AF65-F5344CB8AC3E}">
        <p14:creationId xmlns:p14="http://schemas.microsoft.com/office/powerpoint/2010/main" val="2867213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C2B6E0-7750-4049-8B06-E3B66708DAE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19" name="Titelplatzhalt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 smtClean="0"/>
              <a:t>External </a:t>
            </a:r>
            <a:r>
              <a:rPr lang="en-US" noProof="0" dirty="0" smtClean="0"/>
              <a:t>Interconnection List</a:t>
            </a:r>
            <a:endParaRPr lang="en-US" noProof="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828376"/>
              </p:ext>
            </p:extLst>
          </p:nvPr>
        </p:nvGraphicFramePr>
        <p:xfrm>
          <a:off x="435520" y="4495599"/>
          <a:ext cx="9917473" cy="23886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8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4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614">
                  <a:extLst>
                    <a:ext uri="{9D8B030D-6E8A-4147-A177-3AD203B41FA5}">
                      <a16:colId xmlns:a16="http://schemas.microsoft.com/office/drawing/2014/main" val="2841617722"/>
                    </a:ext>
                  </a:extLst>
                </a:gridCol>
                <a:gridCol w="440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Subject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Destination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Connection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Method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Description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Pay down payment in network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KOCOMO Sys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Bank  /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CARD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Company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SET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Protocol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In order to complete deposit payment, the credit card has to be authorized by the credit card company.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Set  sales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person info into chatting solution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KOCOMO Sys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Chatting Solution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JavaScript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Interconnect salesperson info.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smtClean="0">
                          <a:solidFill>
                            <a:schemeClr val="tx1"/>
                          </a:solidFill>
                        </a:rPr>
                        <a:t>Map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143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KOCOMO Sys</a:t>
                      </a:r>
                      <a:endParaRPr lang="ko-KR" alt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Google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Map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API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Get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map info.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3700" y="800100"/>
            <a:ext cx="9893300" cy="609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none" lIns="0" tIns="0" rIns="0" bIns="0" rtlCol="0" anchor="t">
            <a:noAutofit/>
          </a:bodyPr>
          <a:lstStyle/>
          <a:p>
            <a:pPr marL="342900" indent="-342900">
              <a:spcBef>
                <a:spcPts val="432"/>
              </a:spcBef>
            </a:pPr>
            <a:r>
              <a:rPr lang="en-US" altLang="ko-KR" sz="1800" dirty="0" smtClean="0"/>
              <a:t>We need to interconnect with external systems. Therefore, we would need information about the </a:t>
            </a:r>
          </a:p>
          <a:p>
            <a:pPr marL="342900" indent="-342900">
              <a:spcBef>
                <a:spcPts val="432"/>
              </a:spcBef>
            </a:pPr>
            <a:r>
              <a:rPr lang="en-US" altLang="ko-KR" sz="1800" dirty="0" smtClean="0"/>
              <a:t>current system connection.</a:t>
            </a:r>
            <a:endParaRPr lang="ko-KR" altLang="en-US" sz="1800" b="0" i="0" dirty="0" err="1" smtClean="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551847" y="1959962"/>
            <a:ext cx="1198387" cy="2354863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rgbClr val="808080"/>
            </a:solidFill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wrap="none" tIns="180000" bIns="180000"/>
          <a:lstStyle>
            <a:defPPr>
              <a:defRPr lang="de-DE"/>
            </a:defPPr>
            <a:lvl1pPr marL="0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436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q"/>
            </a:pPr>
            <a:endParaRPr lang="en-US" altLang="ko-KR" sz="120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latinLnBrk="0"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q"/>
            </a:pPr>
            <a:endParaRPr lang="en-US" altLang="ko-KR" sz="120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latinLnBrk="0"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q"/>
            </a:pPr>
            <a:endParaRPr lang="en-US" altLang="ko-KR" sz="120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pic>
        <p:nvPicPr>
          <p:cNvPr id="9" name="그림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94" y="2557178"/>
            <a:ext cx="828092" cy="8045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Text Box 330"/>
          <p:cNvSpPr txBox="1">
            <a:spLocks noChangeArrowheads="1"/>
          </p:cNvSpPr>
          <p:nvPr/>
        </p:nvSpPr>
        <p:spPr bwMode="auto">
          <a:xfrm>
            <a:off x="4365120" y="1665120"/>
            <a:ext cx="1571840" cy="25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415" tIns="34208" rIns="68415" bIns="34208">
            <a:spAutoFit/>
          </a:bodyPr>
          <a:lstStyle>
            <a:defPPr>
              <a:defRPr lang="de-DE"/>
            </a:defPPr>
            <a:lvl1pPr marL="0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436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52143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/>
            <a:r>
              <a:rPr lang="en-US" altLang="ko-KR" sz="1200" dirty="0" err="1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Komoco</a:t>
            </a:r>
            <a:r>
              <a:rPr lang="en-US" altLang="ko-KR" sz="1200" dirty="0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 System</a:t>
            </a:r>
            <a:endParaRPr lang="ko-KR" altLang="en-US" sz="1200" dirty="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2" name="Text Box 196"/>
          <p:cNvSpPr txBox="1">
            <a:spLocks noChangeArrowheads="1"/>
          </p:cNvSpPr>
          <p:nvPr/>
        </p:nvSpPr>
        <p:spPr bwMode="auto">
          <a:xfrm>
            <a:off x="7039645" y="2057116"/>
            <a:ext cx="1332148" cy="55399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</a:rPr>
              <a:t>Bank </a:t>
            </a:r>
          </a:p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</a:rPr>
              <a:t>/ Card Company</a:t>
            </a:r>
          </a:p>
          <a:p>
            <a:pPr algn="ctr"/>
            <a:endParaRPr lang="ko-KR" altLang="en-US" sz="1000" dirty="0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3" name="Text Box 196"/>
          <p:cNvSpPr txBox="1">
            <a:spLocks noChangeArrowheads="1"/>
          </p:cNvSpPr>
          <p:nvPr/>
        </p:nvSpPr>
        <p:spPr bwMode="auto">
          <a:xfrm>
            <a:off x="7072075" y="2787233"/>
            <a:ext cx="1332148" cy="55399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en-US" altLang="ko-KR" sz="1000" dirty="0" smtClean="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algn="ctr"/>
            <a:r>
              <a:rPr lang="en-US" altLang="ko-KR" sz="1000" dirty="0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Goggle</a:t>
            </a:r>
          </a:p>
          <a:p>
            <a:pPr algn="ctr"/>
            <a:endParaRPr lang="en-US" altLang="ko-KR" sz="1000" dirty="0" smtClean="0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5" name="Line 166"/>
          <p:cNvSpPr>
            <a:spLocks noChangeShapeType="1"/>
          </p:cNvSpPr>
          <p:nvPr/>
        </p:nvSpPr>
        <p:spPr bwMode="auto">
          <a:xfrm flipV="1">
            <a:off x="5762625" y="3019425"/>
            <a:ext cx="1323976" cy="97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ko-KR" altLang="en-US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6" name="Line 166"/>
          <p:cNvSpPr>
            <a:spLocks noChangeShapeType="1"/>
          </p:cNvSpPr>
          <p:nvPr/>
        </p:nvSpPr>
        <p:spPr bwMode="auto">
          <a:xfrm flipV="1">
            <a:off x="5762625" y="2319384"/>
            <a:ext cx="1272468" cy="47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ko-KR" altLang="en-US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7" name="Line 166"/>
          <p:cNvSpPr>
            <a:spLocks noChangeShapeType="1"/>
          </p:cNvSpPr>
          <p:nvPr/>
        </p:nvSpPr>
        <p:spPr bwMode="auto">
          <a:xfrm>
            <a:off x="5762624" y="3848099"/>
            <a:ext cx="1444271" cy="54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ko-KR" altLang="en-US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18" name="Text Box 196"/>
          <p:cNvSpPr txBox="1">
            <a:spLocks noChangeArrowheads="1"/>
          </p:cNvSpPr>
          <p:nvPr/>
        </p:nvSpPr>
        <p:spPr bwMode="auto">
          <a:xfrm>
            <a:off x="7072075" y="3562420"/>
            <a:ext cx="1332148" cy="55399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en-US" altLang="ko-KR" sz="1000" dirty="0" smtClean="0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</a:rPr>
              <a:t>Chatting Solution</a:t>
            </a:r>
          </a:p>
          <a:p>
            <a:pPr algn="ctr"/>
            <a:endParaRPr lang="ko-KR" altLang="en-US" sz="1000" dirty="0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595" y="2291576"/>
            <a:ext cx="635543" cy="703265"/>
          </a:xfrm>
          <a:prstGeom prst="rect">
            <a:avLst/>
          </a:prstGeom>
        </p:spPr>
      </p:pic>
      <p:sp>
        <p:nvSpPr>
          <p:cNvPr id="21" name="Text Box 344"/>
          <p:cNvSpPr txBox="1">
            <a:spLocks noChangeArrowheads="1"/>
          </p:cNvSpPr>
          <p:nvPr/>
        </p:nvSpPr>
        <p:spPr bwMode="auto">
          <a:xfrm>
            <a:off x="2218595" y="3007606"/>
            <a:ext cx="922337" cy="23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3175" cap="rnd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algn="l" defTabSz="682625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341313" algn="l" defTabSz="682625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684213" algn="l" defTabSz="682625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025525" algn="l" defTabSz="682625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1368425" algn="l" defTabSz="682625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1825625" defTabSz="6826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282825" defTabSz="6826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2740025" defTabSz="6826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197225" defTabSz="6826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20000"/>
              </a:spcBef>
            </a:pPr>
            <a:r>
              <a:rPr lang="en-US" altLang="ko-KR" sz="700" dirty="0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IE Web browser</a:t>
            </a:r>
            <a:endParaRPr lang="en-US" altLang="ko-KR" sz="700" dirty="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latinLnBrk="0">
              <a:spcBef>
                <a:spcPct val="20000"/>
              </a:spcBef>
            </a:pPr>
            <a:endParaRPr lang="en-US" altLang="ko-KR" sz="700" dirty="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22" name="Line 166"/>
          <p:cNvSpPr>
            <a:spLocks noChangeShapeType="1"/>
          </p:cNvSpPr>
          <p:nvPr/>
        </p:nvSpPr>
        <p:spPr bwMode="auto">
          <a:xfrm flipV="1">
            <a:off x="2909644" y="2643209"/>
            <a:ext cx="1641810" cy="34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ko-KR" altLang="en-US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23" name="Text Box 209"/>
          <p:cNvSpPr txBox="1">
            <a:spLocks noChangeArrowheads="1"/>
          </p:cNvSpPr>
          <p:nvPr/>
        </p:nvSpPr>
        <p:spPr bwMode="auto">
          <a:xfrm>
            <a:off x="3287537" y="2681184"/>
            <a:ext cx="39626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</a:rPr>
              <a:t>SSL</a:t>
            </a:r>
            <a:endParaRPr lang="ko-KR" altLang="en-US" sz="1000" dirty="0">
              <a:solidFill>
                <a:schemeClr val="tx1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24" name="Text Box 330"/>
          <p:cNvSpPr txBox="1">
            <a:spLocks noChangeArrowheads="1"/>
          </p:cNvSpPr>
          <p:nvPr/>
        </p:nvSpPr>
        <p:spPr bwMode="auto">
          <a:xfrm>
            <a:off x="6684603" y="1615628"/>
            <a:ext cx="2042232" cy="438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415" tIns="34208" rIns="68415" bIns="34208">
            <a:spAutoFit/>
          </a:bodyPr>
          <a:lstStyle>
            <a:lvl1pPr algn="l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341313" algn="l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684213" algn="l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025525" algn="l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1368425" algn="l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18256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2828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27400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1972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latinLnBrk="0"/>
            <a:r>
              <a:rPr lang="en-US" altLang="ko-KR" sz="1200" dirty="0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External system</a:t>
            </a:r>
          </a:p>
          <a:p>
            <a:pPr algn="ctr" latinLnBrk="0"/>
            <a:r>
              <a:rPr lang="en-US" altLang="ko-KR" sz="1200" dirty="0" smtClean="0">
                <a:latin typeface="현대산스 Text" panose="020B0600000101010101" pitchFamily="50" charset="-127"/>
                <a:ea typeface="현대산스 Text" panose="020B0600000101010101" pitchFamily="50" charset="-127"/>
              </a:rPr>
              <a:t>(company or Solution)</a:t>
            </a:r>
            <a:endParaRPr lang="ko-KR" altLang="en-US" sz="1200" dirty="0"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</p:txBody>
      </p:sp>
      <p:sp>
        <p:nvSpPr>
          <p:cNvPr id="25" name="사각형 설명선 24"/>
          <p:cNvSpPr/>
          <p:nvPr/>
        </p:nvSpPr>
        <p:spPr bwMode="auto">
          <a:xfrm>
            <a:off x="2742517" y="1864672"/>
            <a:ext cx="1583602" cy="517432"/>
          </a:xfrm>
          <a:prstGeom prst="wedgeRectCallout">
            <a:avLst>
              <a:gd name="adj1" fmla="val -30688"/>
              <a:gd name="adj2" fmla="val 100739"/>
            </a:avLst>
          </a:prstGeom>
          <a:solidFill>
            <a:srgbClr val="92D05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ko-KR" sz="1000" dirty="0" smtClean="0">
              <a:solidFill>
                <a:srgbClr val="000000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lvl="0"/>
            <a:r>
              <a:rPr lang="en-US" altLang="ko-KR" sz="1000" dirty="0" smtClean="0">
                <a:solidFill>
                  <a:srgbClr val="000000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</a:rPr>
              <a:t>Browser data encryption</a:t>
            </a:r>
            <a:endParaRPr lang="ko-KR" altLang="en-US" sz="1000" dirty="0">
              <a:solidFill>
                <a:srgbClr val="000000"/>
              </a:solidFill>
              <a:latin typeface="현대산스 Text" panose="020B0600000101010101" pitchFamily="50" charset="-127"/>
              <a:ea typeface="현대산스 Text" panose="020B0600000101010101" pitchFamily="50" charset="-127"/>
            </a:endParaRPr>
          </a:p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Arial" panose="020B0604020202020204" pitchFamily="34" charset="0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1050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831_HYU_PowerPoint">
  <a:themeElements>
    <a:clrScheme name="현대 ppt templates">
      <a:dk1>
        <a:sysClr val="windowText" lastClr="000000"/>
      </a:dk1>
      <a:lt1>
        <a:sysClr val="window" lastClr="FFFFFF"/>
      </a:lt1>
      <a:dk2>
        <a:srgbClr val="002C5F"/>
      </a:dk2>
      <a:lt2>
        <a:srgbClr val="E4DCD3"/>
      </a:lt2>
      <a:accent1>
        <a:srgbClr val="00AAD2"/>
      </a:accent1>
      <a:accent2>
        <a:srgbClr val="E63312"/>
      </a:accent2>
      <a:accent3>
        <a:srgbClr val="C6C1B7"/>
      </a:accent3>
      <a:accent4>
        <a:srgbClr val="AEA99B"/>
      </a:accent4>
      <a:accent5>
        <a:srgbClr val="8D8778"/>
      </a:accent5>
      <a:accent6>
        <a:srgbClr val="4BDDFF"/>
      </a:accent6>
      <a:hlink>
        <a:srgbClr val="87E8FF"/>
      </a:hlink>
      <a:folHlink>
        <a:srgbClr val="C3F4FF"/>
      </a:folHlink>
    </a:clrScheme>
    <a:fontScheme name="현대 ppt templates">
      <a:majorFont>
        <a:latin typeface="현대산스 Head Medium"/>
        <a:ea typeface="현대산스 Head Medium"/>
        <a:cs typeface=""/>
      </a:majorFont>
      <a:minorFont>
        <a:latin typeface="현대산스 Head"/>
        <a:ea typeface="현대산스 Hea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 b="1" dirty="0">
            <a:latin typeface="Hyundai Sans Head"/>
            <a:cs typeface="Hyundai Sans Head"/>
          </a:defRPr>
        </a:defPPr>
      </a:lst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Autofit/>
      </a:bodyPr>
      <a:lstStyle>
        <a:defPPr>
          <a:spcBef>
            <a:spcPts val="432"/>
          </a:spcBef>
          <a:defRPr b="0" i="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160831_HYU_PowerPoint</Template>
  <TotalTime>3768</TotalTime>
  <Words>657</Words>
  <Application>Microsoft Office PowerPoint</Application>
  <PresentationFormat>사용자 지정</PresentationFormat>
  <Paragraphs>236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6</vt:i4>
      </vt:variant>
    </vt:vector>
  </HeadingPairs>
  <TitlesOfParts>
    <vt:vector size="19" baseType="lpstr">
      <vt:lpstr>Hyundai Sans Head</vt:lpstr>
      <vt:lpstr>HyundaiSans Head KR OTF Medium</vt:lpstr>
      <vt:lpstr>굴림체</vt:lpstr>
      <vt:lpstr>맑은 고딕</vt:lpstr>
      <vt:lpstr>현대산스 Head</vt:lpstr>
      <vt:lpstr>현대산스 Head Medium</vt:lpstr>
      <vt:lpstr>현대산스 Text</vt:lpstr>
      <vt:lpstr>Arial</vt:lpstr>
      <vt:lpstr>Hyundai Sans Text Office</vt:lpstr>
      <vt:lpstr>Wingdings</vt:lpstr>
      <vt:lpstr>160831_HYU_PowerPoint</vt:lpstr>
      <vt:lpstr>1_디자인 사용자 지정</vt:lpstr>
      <vt:lpstr>디자인 사용자 지정</vt:lpstr>
      <vt:lpstr>Data Architecture Output</vt:lpstr>
      <vt:lpstr>Revision History</vt:lpstr>
      <vt:lpstr>Interconnection List</vt:lpstr>
      <vt:lpstr>Interconnection List</vt:lpstr>
      <vt:lpstr>Interconnection Concept Diagram</vt:lpstr>
      <vt:lpstr>External Interconnection List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김은지</dc:creator>
  <cp:lastModifiedBy>Windows 사용자</cp:lastModifiedBy>
  <cp:revision>487</cp:revision>
  <cp:lastPrinted>2016-11-17T04:19:33Z</cp:lastPrinted>
  <dcterms:created xsi:type="dcterms:W3CDTF">2016-09-27T00:47:55Z</dcterms:created>
  <dcterms:modified xsi:type="dcterms:W3CDTF">2018-08-31T08:15:17Z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NSCPROP_SA">
    <vt:lpwstr>C:\Users\user\Downloads\Interconnection wirh Legacy Sys v1.1_최종수정요청.pptx</vt:lpwstr>
  </property>
</Properties>
</file>